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87" r:id="rId4"/>
    <p:sldId id="277" r:id="rId5"/>
    <p:sldId id="282" r:id="rId6"/>
    <p:sldId id="283" r:id="rId7"/>
    <p:sldId id="284" r:id="rId8"/>
    <p:sldId id="286" r:id="rId9"/>
    <p:sldId id="285" r:id="rId10"/>
    <p:sldId id="280" r:id="rId11"/>
    <p:sldId id="289" r:id="rId12"/>
    <p:sldId id="290" r:id="rId13"/>
    <p:sldId id="291" r:id="rId14"/>
    <p:sldId id="292" r:id="rId15"/>
    <p:sldId id="295" r:id="rId16"/>
    <p:sldId id="296" r:id="rId17"/>
    <p:sldId id="275" r:id="rId18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F01E609B-3BE8-43BE-9ED7-DE1171CA0B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48FA75F-5644-4DD1-B6CB-8A9B03BCD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6110" y="0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404D7D-38C5-499F-81F4-74C185FBA83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1353C52-3C8F-4ACC-AFAE-DCBFBE6C80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8462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3E88BF9-0BE0-4E04-BBB5-E50885B94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6110" y="6748462"/>
            <a:ext cx="4436114" cy="355602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53679A9-E95C-427D-A4B5-2F380FC4E3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867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F1FCCC2F-40C3-4C38-A803-F580B023744C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9000"/>
            <a:ext cx="4256087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23463" y="3418831"/>
            <a:ext cx="8187690" cy="2797225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6747627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797247" y="6747627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C14751D-3937-48CF-8891-7A135892A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625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925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8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1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6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5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649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740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16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7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15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4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6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8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7661-94E7-45C5-90DF-065D060B2C5E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74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78B-8FDD-481E-A6FA-9C9B3F1C5FDC}" type="datetime1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3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8D18-CBB0-4B22-A4FF-AE2E44AB4EEE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62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05E8-F61A-48AB-995E-17A3F8054C2E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87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E393-D51E-49C6-BABA-27C88D7238AF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82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5FE-912D-42E1-A0E1-6AEF9BD389F1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01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1BF2-91A1-4931-8EE7-1B0A14A26B5F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69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0AB-B7A1-4182-BE15-7B67D0A9119E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4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DFD3-7AC3-46FF-8E90-D4388303ECA1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39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3DA5-2700-4BDD-AC64-A60778EA0B6D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1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7CC5-8C9B-4E70-A35B-0DAA875EBF46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8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3137-E14D-4B9E-ADCF-F8D7FEF28373}" type="datetime1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5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5D51-6CBA-4434-BB32-BCB207DA683C}" type="datetime1">
              <a:rPr lang="el-GR" smtClean="0"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97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324F-A104-47CF-B0E3-6ABBC62C7888}" type="datetime1">
              <a:rPr lang="el-GR" smtClean="0"/>
              <a:t>14/4/2020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02E9-77B5-400A-A0A9-928EAC900272}" type="datetime1">
              <a:rPr lang="el-GR" smtClean="0"/>
              <a:t>14/4/2020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4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3146-980B-423F-8502-25A930D0ACDD}" type="datetime1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1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9CBA-AF45-4E4D-9CA7-BD7CEB890E74}" type="datetime1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9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FA0C6-E8A5-49D3-AFCD-339AEA67932C}" type="datetime1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790329-40E3-4928-BB16-802BF293D2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0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upportemployees.yeka.gr/" TargetMode="External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hyperlink" Target="https://www.taxheaven.gr/circulars/3265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hyperlink" Target="https://www.taxheaven.gr/news/48236/ti-einai-kai-pws-leitoyrgei-h-epistreptea-prokatabolh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taxheaven.gr/news/48367/epidothsh-tokwn-daneiwn-mikromesaiwn-epixeirhsewn-oles-oi-leptomereies-oi-prooesmies-kai-oi-kad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mental.g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hyperlink" Target="https://www.facebook.com/mentalgr/" TargetMode="Externa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upportemployees.yeka.gr/" TargetMode="External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learning.yeka.gr/(S(capc0y12zrfdnr4nskfbzhc5))/PROSKLHSH.pdf" TargetMode="External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hyperlink" Target="https://elearning.yeka.g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hyperlink" Target="https://elearning.yeka.g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139B80-887F-4B3B-A764-F8F83D75C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316" y="2619940"/>
            <a:ext cx="10425285" cy="1082313"/>
          </a:xfrm>
        </p:spPr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Τι υποστήριξη δικαιούσαι ως αυτοαπασχολούμενη 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ή επιχειρηματίας την περίοδο του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κορωνοϊού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317DCF-B11F-41CE-9B65-A825D7E31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4607" y="3765150"/>
            <a:ext cx="4767329" cy="578156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Κωνσταντίνος Γ. Χριστόπουλος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5D5F2AA-43CA-4449-98F4-C7D7B49E413A}"/>
              </a:ext>
            </a:extLst>
          </p:cNvPr>
          <p:cNvSpPr txBox="1">
            <a:spLocks/>
          </p:cNvSpPr>
          <p:nvPr/>
        </p:nvSpPr>
        <p:spPr>
          <a:xfrm>
            <a:off x="8624458" y="6362857"/>
            <a:ext cx="3467166" cy="514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Αθήνα, Μ. Τρίτη 14 Απριλίου 2020</a:t>
            </a: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00F6533F-A5AA-4499-A494-12455CBE94C1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C51C6909-3554-4EF0-998B-7A833CF8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6F45974A-C9E3-47C9-98C5-40A1FCA0A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BCC85AA9-794B-4189-AF53-64E8BC4A5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pic>
        <p:nvPicPr>
          <p:cNvPr id="1028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7D26B4ED-2CD9-418E-87B0-E6605CF3F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214583" y="4965857"/>
            <a:ext cx="1672274" cy="16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64E6A527-F099-4B2E-BC15-A46F752C40E0}"/>
              </a:ext>
            </a:extLst>
          </p:cNvPr>
          <p:cNvSpPr txBox="1">
            <a:spLocks/>
          </p:cNvSpPr>
          <p:nvPr/>
        </p:nvSpPr>
        <p:spPr>
          <a:xfrm>
            <a:off x="7587540" y="4078177"/>
            <a:ext cx="4329061" cy="54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Οικονομολόγος - Λογιστής / Φοροτεχνικός Α΄ Τάξης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BC1C1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7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11248" y="112642"/>
            <a:ext cx="4908811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l-G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Μείωση Ενοικίου 40%</a:t>
            </a:r>
          </a:p>
          <a:p>
            <a:pPr lvl="0">
              <a:defRPr/>
            </a:pPr>
            <a:r>
              <a:rPr lang="el-G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περιπτώσεις</a:t>
            </a:r>
            <a:endParaRPr lang="el-G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CF37B25-F19D-4E28-A5A4-880DCE447F90}"/>
              </a:ext>
            </a:extLst>
          </p:cNvPr>
          <p:cNvGrpSpPr/>
          <p:nvPr/>
        </p:nvGrpSpPr>
        <p:grpSpPr>
          <a:xfrm>
            <a:off x="1415354" y="1365297"/>
            <a:ext cx="10553389" cy="2626730"/>
            <a:chOff x="1417324" y="1350719"/>
            <a:chExt cx="10476773" cy="26267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B509C-8229-4219-9D64-C0215E5325BE}"/>
                </a:ext>
              </a:extLst>
            </p:cNvPr>
            <p:cNvSpPr txBox="1"/>
            <p:nvPr/>
          </p:nvSpPr>
          <p:spPr>
            <a:xfrm>
              <a:off x="1883110" y="1361348"/>
              <a:ext cx="10010987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Ποιοι;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l-GR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Επιχειρήσεις</a:t>
              </a:r>
              <a:r>
                <a:rPr kumimoji="0" lang="el-GR" sz="2400" b="1" i="0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l-GR" sz="20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(περιλαμβανομένων Ελ. Επαγγελματιών &amp; Επιστημόνων)</a:t>
              </a:r>
              <a:r>
                <a:rPr kumimoji="0" lang="el-GR" sz="20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που: 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kumimoji="0" lang="el-GR" sz="2400" b="1" i="0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Έχουν κλείσει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με κρατική εντολή 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για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Μάρτιο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Απρίλιο 2020</a:t>
              </a:r>
              <a:r>
                <a:rPr lang="el-G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ή 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Πλήττονται</a:t>
              </a: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</a:t>
              </a:r>
              <a:r>
                <a:rPr lang="el-GR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Απρίλιο 2020</a:t>
              </a:r>
              <a:r>
                <a:rPr lang="el-GR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l-GR" sz="2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Πως;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Υποβολή αιτήσεων στο πληροφοριακό σύστημα 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ΕΡΓΑΝΗ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του Υπ. Εργασίας 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Αίτηση;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Έως: </a:t>
              </a:r>
              <a:r>
                <a:rPr kumimoji="0" lang="el-GR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10/04</a:t>
              </a: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και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διορθώσεις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kumimoji="0" lang="el-GR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11-13/04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ν </a:t>
              </a: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έκλεισαν με κρατική εντολή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			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Έως: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20/04</a:t>
              </a:r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και</a:t>
              </a:r>
              <a:r>
                <a:rPr 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διορθώσεις: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11-13/04 &amp; 21-23/04 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αν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πλήττονται</a:t>
              </a:r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endPara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BA207-F58C-4437-A759-D979AC6ECCE0}"/>
                </a:ext>
              </a:extLst>
            </p:cNvPr>
            <p:cNvSpPr txBox="1"/>
            <p:nvPr/>
          </p:nvSpPr>
          <p:spPr>
            <a:xfrm>
              <a:off x="1417324" y="1350719"/>
              <a:ext cx="562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1)</a:t>
              </a:r>
              <a:endPara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33530511-AA05-44FA-ADD7-CE4192D82505}"/>
              </a:ext>
            </a:extLst>
          </p:cNvPr>
          <p:cNvGrpSpPr/>
          <p:nvPr/>
        </p:nvGrpSpPr>
        <p:grpSpPr>
          <a:xfrm>
            <a:off x="1415354" y="4238271"/>
            <a:ext cx="10501247" cy="2149097"/>
            <a:chOff x="1369856" y="3064087"/>
            <a:chExt cx="10659041" cy="21490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144812-737E-4A99-91C9-6CA23BEAD46A}"/>
                </a:ext>
              </a:extLst>
            </p:cNvPr>
            <p:cNvSpPr txBox="1"/>
            <p:nvPr/>
          </p:nvSpPr>
          <p:spPr>
            <a:xfrm>
              <a:off x="1827339" y="3089526"/>
              <a:ext cx="102015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Ποιοι;	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l-GR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Εργαζόμενοι</a:t>
              </a:r>
              <a:r>
                <a:rPr kumimoji="0" lang="el-GR" sz="20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(με αναστολή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συμβάσης εργασίας) σε επιχειρήσεις που</a:t>
              </a:r>
              <a:r>
                <a:rPr kumimoji="0" lang="el-GR" sz="20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Έχουν κλείσει με κρατική εντολή 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για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Μάρτιο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Απρίλιο 2020 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ή 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Πλήττονται</a:t>
              </a:r>
              <a:r>
                <a:rPr lang="en-US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2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</a:t>
              </a:r>
              <a:r>
                <a:rPr lang="el-GR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Απρίλιο 2020</a:t>
              </a:r>
              <a:r>
                <a:rPr lang="el-GR" sz="2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Πως; </a:t>
              </a:r>
              <a:r>
                <a:rPr kumimoji="0" lang="el-GR" sz="2800" b="1" i="0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kumimoji="0" lang="el-GR" sz="20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Υποβολή αιτήσεων στο </a:t>
              </a:r>
              <a:r>
                <a:rPr kumimoji="0" lang="en-US" sz="2400" b="1" i="0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https://supportemployees.yeka.gr/</a:t>
              </a:r>
              <a:endParaRPr kumimoji="0" lang="el-G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defRPr/>
              </a:pPr>
              <a:r>
                <a:rPr kumimoji="0" lang="el-GR" sz="2800" b="1" i="0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Αίτηση; </a:t>
              </a:r>
              <a:r>
                <a:rPr kumimoji="0" lang="el-GR" sz="2800" b="1" i="0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Σε 3 φάσεις </a:t>
              </a:r>
              <a:r>
                <a:rPr lang="el-G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l-GR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Ίδιες με αυτές για το επίδομα των 800€</a:t>
              </a:r>
              <a:endParaRPr kumimoji="0" lang="el-GR" sz="2400" b="1" i="0" strike="noStrike" kern="1200" cap="none" spc="0" normalizeH="0" baseline="0" noProof="0" dirty="0">
                <a:ln>
                  <a:noFill/>
                </a:ln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BAD23F-F67E-4580-B424-61DC2FE68A65}"/>
                </a:ext>
              </a:extLst>
            </p:cNvPr>
            <p:cNvSpPr txBox="1"/>
            <p:nvPr/>
          </p:nvSpPr>
          <p:spPr>
            <a:xfrm>
              <a:off x="1369856" y="3064087"/>
              <a:ext cx="596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2)</a:t>
              </a:r>
              <a:endPara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1D75163D-EA70-4742-999A-06D6C29FC954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5B399D94-4B4C-4091-B46A-D3DB36915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117F7FB5-E251-433C-9711-E5D208FD7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B699FCB0-01DF-40A1-9716-4D5D67BE6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70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25547" y="112642"/>
            <a:ext cx="5858559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 &amp; Έκπτωση</a:t>
            </a:r>
            <a:r>
              <a:rPr kumimoji="0" lang="el-GR" sz="36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25%</a:t>
            </a:r>
            <a:endParaRPr kumimoji="0" lang="el-GR" sz="36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Βεβαιωμένων (</a:t>
            </a:r>
            <a:r>
              <a:rPr lang="el-GR" sz="2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ρυθμισμένων ή μη)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Οφειλών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CB36CE32-4BA5-42E5-91D6-99375DE7EA2C}"/>
              </a:ext>
            </a:extLst>
          </p:cNvPr>
          <p:cNvSpPr txBox="1">
            <a:spLocks/>
          </p:cNvSpPr>
          <p:nvPr/>
        </p:nvSpPr>
        <p:spPr>
          <a:xfrm>
            <a:off x="1525547" y="1456664"/>
            <a:ext cx="10391055" cy="28917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1)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 έως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31/08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Ποιες οφειλές: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Όσες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λήγουν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ή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έληξαν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από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11/03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έως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30/04</a:t>
            </a:r>
            <a:endParaRPr kumimoji="0" lang="el-GR" sz="20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Ποιους αφορά:</a:t>
            </a: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Επιχειρήσεις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κάθε νομικής μορφής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(περιλαμβανομένων Ατομικών, </a:t>
            </a: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   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Ελ</a:t>
            </a: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Επαγγελματιών και αυτοαπασχολούμενων) που</a:t>
            </a: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πλήττονται</a:t>
            </a:r>
            <a:endParaRPr kumimoji="0" lang="el-GR" sz="2400" b="1" i="0" u="sng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ii)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Εκμισθωτές ακινήτων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στις πιο πάνω επιχειρήσεις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iii)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Μισθωτούς εργαζομένους στις πιο πάνω επιχειρήσεις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των 						     οποίων οι συμβάσεις εργασίας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τέθηκαν σε αναστολή</a:t>
            </a:r>
            <a:endParaRPr kumimoji="0" lang="en-US" sz="20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A3DC4C-C34D-4A2F-981E-7843030F7985}"/>
              </a:ext>
            </a:extLst>
          </p:cNvPr>
          <p:cNvSpPr/>
          <p:nvPr/>
        </p:nvSpPr>
        <p:spPr>
          <a:xfrm>
            <a:off x="2160104" y="4569712"/>
            <a:ext cx="9756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Σημείωση: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Για επιχειρήσεις που (βάσει ΚΑΔ)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υπήχθησαν στις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πληττόμενες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κατά τον μήνα Απρίλιο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η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παράταση ισχύει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για οφειλές που λήγουν ή έληξαν από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01/04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έως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30/04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Το ίδιο ισχύει και για τους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εκμισθωτές ακινήτων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στις επιχειρήσεις αυτές αλλά και για τους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μισθωτούς εργαζόμενους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των επιχειρήσεων αυτών των οποίων οι συμβάσεις εργασίας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τέθηκαν σε αναστολή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13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25547" y="112642"/>
            <a:ext cx="5858559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 &amp; Έκπτωση 25%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Βεβαιωμένων (ρυθμισμένων ή μη) Οφειλών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CB36CE32-4BA5-42E5-91D6-99375DE7EA2C}"/>
              </a:ext>
            </a:extLst>
          </p:cNvPr>
          <p:cNvSpPr txBox="1">
            <a:spLocks/>
          </p:cNvSpPr>
          <p:nvPr/>
        </p:nvSpPr>
        <p:spPr>
          <a:xfrm>
            <a:off x="1525546" y="1049600"/>
            <a:ext cx="10391055" cy="27028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Έκπτωση</a:t>
            </a:r>
            <a:r>
              <a:rPr kumimoji="0" lang="el-GR" sz="2400" b="1" i="0" u="sng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Ποιες οφειλές:</a:t>
            </a:r>
            <a:r>
              <a:rPr kumimoji="0" lang="el-GR" sz="2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kumimoji="0" lang="el-GR" sz="22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Βεβαιωμένες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(μη ληξιπρόθεσμες)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οφειλές (εκτός ΦΠΑ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Παρακρ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φόρων) και 				   	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δόσεις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ρυθμισμένων οφειλών </a:t>
            </a:r>
            <a:r>
              <a:rPr kumimoji="0" lang="en-US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που περιλαμβάνουν ΦΠΑ &amp;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l-GR" sz="1800" b="1" i="0" u="none" strike="noStrike" kern="1200" cap="none" spc="0" normalizeH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αρακρ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φόρους)</a:t>
            </a:r>
            <a:endParaRPr kumimoji="0" lang="el-GR" sz="20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Εφόσον:</a:t>
            </a: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kumimoji="0" lang="en-US" sz="18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r>
              <a:rPr kumimoji="0" lang="en-US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kumimoji="0" lang="el-GR" sz="1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Είχαν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ημερομηνία καταβολής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και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31/03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και καταβληθούν έως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kumimoji="0" lang="el-GR" sz="22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/04</a:t>
            </a:r>
          </a:p>
          <a:p>
            <a:pPr lvl="0" algn="just">
              <a:defRPr/>
            </a:pPr>
            <a:r>
              <a:rPr lang="el-GR" sz="20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ii)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Είχαν ημερομηνία καταβολής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30/04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καταβληθούν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εμπρόθεσμα</a:t>
            </a:r>
            <a:endParaRPr lang="el-GR" sz="2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endParaRPr lang="el-GR" sz="400" b="1" dirty="0"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el-GR" sz="2200" b="1" dirty="0"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Ποιους αφορά: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ίδιους δικαιούχους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με αυτούς </a:t>
            </a:r>
            <a:r>
              <a:rPr lang="el-GR" sz="2200" b="1" dirty="0"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της παράτασης</a:t>
            </a:r>
            <a:endParaRPr kumimoji="0" lang="el-GR" sz="2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B65F047-1431-4814-9A01-6C294DAC6530}"/>
              </a:ext>
            </a:extLst>
          </p:cNvPr>
          <p:cNvSpPr/>
          <p:nvPr/>
        </p:nvSpPr>
        <p:spPr>
          <a:xfrm>
            <a:off x="1033670" y="3626575"/>
            <a:ext cx="10882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Σημείωση</a:t>
            </a:r>
            <a:r>
              <a:rPr kumimoji="0" lang="el-GR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Οι δικαιούχοι της έκπτωσης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υπολογίζουν μόνοι τους το ποσό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αυτής και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καταβάλλουν την διαφορά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(75% της οφειλής τους).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Αν πληρώσουν ολόκληρη την οφειλή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θα πρέπει να κάνουν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αίτηση επιστροφής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A337E58-51C2-4AB0-B722-0EBA54DEEB0D}"/>
              </a:ext>
            </a:extLst>
          </p:cNvPr>
          <p:cNvSpPr/>
          <p:nvPr/>
        </p:nvSpPr>
        <p:spPr>
          <a:xfrm>
            <a:off x="2504661" y="4689364"/>
            <a:ext cx="94119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εξοφληθεί πλήρως </a:t>
            </a:r>
            <a:r>
              <a:rPr lang="el-GR" sz="2000" b="1" dirty="0"/>
              <a:t>μέχρι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30/04/2020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ΦΠΑ </a:t>
            </a:r>
            <a:r>
              <a:rPr lang="el-GR" sz="2000" b="1" dirty="0"/>
              <a:t>που προκύπτει από τις δηλώσεις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τριμήνου του 2020</a:t>
            </a:r>
            <a:r>
              <a:rPr lang="el-GR" sz="2000" b="1" dirty="0"/>
              <a:t>, για όσους τηρούν απλογραφικά βιβλία ή του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Μαρτίου 2020 </a:t>
            </a:r>
            <a:r>
              <a:rPr lang="el-GR" sz="2000" b="1" dirty="0"/>
              <a:t>για όσους τηρούν διπλογραφικά βιβλία,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συμψηφίζεται το 25% αυτού με μελλοντική οφειλή που είναι πληρωτέα μετά την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01/05/2020</a:t>
            </a:r>
            <a:r>
              <a:rPr lang="el-GR" sz="2000" b="1" dirty="0"/>
              <a:t>. Προϋπόθεση: Να έχει εξοφληθεί ο ΦΠΑ Φεβρουαρίου 2020, με εξαίρεση τις επιχειρήσεις που τελούσαν σε αναστολή την 26/03/20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4EC561-DC62-4A0A-AEED-0D3BF70D9222}"/>
              </a:ext>
            </a:extLst>
          </p:cNvPr>
          <p:cNvSpPr/>
          <p:nvPr/>
        </p:nvSpPr>
        <p:spPr>
          <a:xfrm>
            <a:off x="914400" y="4773522"/>
            <a:ext cx="1590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ΠΡΙΝ ΛΙΓΟ </a:t>
            </a:r>
          </a:p>
          <a:p>
            <a:pPr algn="r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(με νέα ΠΝΠ): </a:t>
            </a:r>
          </a:p>
        </p:txBody>
      </p:sp>
    </p:spTree>
    <p:extLst>
      <p:ext uri="{BB962C8B-B14F-4D97-AF65-F5344CB8AC3E}">
        <p14:creationId xmlns:p14="http://schemas.microsoft.com/office/powerpoint/2010/main" val="324619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25547" y="112642"/>
            <a:ext cx="5858559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 &amp; Έκπτωση 25%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Ασφαλιστικών</a:t>
            </a:r>
            <a:r>
              <a:rPr kumimoji="0" lang="el-GR" sz="28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Εισφορών</a:t>
            </a:r>
            <a:endParaRPr kumimoji="0" lang="el-GR" sz="36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CB36CE32-4BA5-42E5-91D6-99375DE7EA2C}"/>
              </a:ext>
            </a:extLst>
          </p:cNvPr>
          <p:cNvSpPr txBox="1">
            <a:spLocks/>
          </p:cNvSpPr>
          <p:nvPr/>
        </p:nvSpPr>
        <p:spPr>
          <a:xfrm>
            <a:off x="1525546" y="1262194"/>
            <a:ext cx="10391055" cy="36959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1)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</a:t>
            </a:r>
            <a:endParaRPr kumimoji="0" lang="el-GR" sz="2800" b="1" i="0" u="sng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</a:t>
            </a:r>
            <a:r>
              <a:rPr lang="el-GR" sz="2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ς οφειλές: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Τρέχουσες </a:t>
            </a: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Ασφαλιστικές Εισφορές</a:t>
            </a:r>
            <a:endParaRPr lang="el-GR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Φεβρουαρίου 2020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παρατείνονται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έως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30/09/2020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και </a:t>
            </a:r>
          </a:p>
          <a:p>
            <a:pPr lvl="0" algn="just">
              <a:defRPr/>
            </a:pP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</a:t>
            </a:r>
            <a:r>
              <a:rPr kumimoji="0" lang="en-US" sz="2000" b="1" i="0" u="none" strike="noStrike" kern="1200" cap="none" spc="0" normalizeH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ii)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Μαρτίου 2020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παρατείνονται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έως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31/10/2020</a:t>
            </a:r>
            <a:endParaRPr kumimoji="0" lang="el-GR" sz="20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</a:t>
            </a:r>
            <a:r>
              <a:rPr kumimoji="0" lang="el-GR" sz="24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Ρυθμισμένες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Ασφαλιστικές Εισφορές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δόση 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λαμβάνει 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3μηνη παράταση 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ξεκινώντας </a:t>
            </a:r>
            <a:r>
              <a:rPr kumimoji="0" lang="el-GR" sz="2400" b="1" i="0" u="none" strike="noStrike" kern="1200" cap="none" spc="0" normalizeH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kumimoji="0" lang="el-GR" sz="2400" b="1" i="0" u="none" strike="noStrike" kern="1200" cap="none" spc="0" normalizeH="0" noProof="0" dirty="0" err="1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αυ</a:t>
            </a:r>
            <a:r>
              <a:rPr lang="el-G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του 					Μαρτίου 2020.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Ποιους αφορά:</a:t>
            </a: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kumimoji="0" lang="el-GR" sz="24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Πληττόμενες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επιχειρήσεις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κάθε νομικής μορφής</a:t>
            </a:r>
            <a:r>
              <a:rPr kumimoji="0" lang="el-GR" sz="2000" b="1" i="0" u="none" strike="noStrike" kern="1200" cap="none" spc="0" normalizeH="0" noProof="0" dirty="0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(βάσει Κ.Α.Δ. 							</a:t>
            </a:r>
            <a:r>
              <a:rPr kumimoji="0" lang="el-GR" sz="2000" b="1" i="0" u="none" strike="noStrike" kern="1200" cap="none" spc="0" normalizeH="0" noProof="0" dirty="0" err="1">
                <a:ln w="3175" cmpd="sng">
                  <a:noFill/>
                </a:ln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βλ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Απόφαση: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Δ.15/Δ'/οικ. 13226/325/2020</a:t>
            </a:r>
            <a:r>
              <a:rPr lang="el-GR" sz="2400" b="1" dirty="0"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0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4AD869F-FCD1-43FC-92C2-7B09DA5C51E0}"/>
              </a:ext>
            </a:extLst>
          </p:cNvPr>
          <p:cNvSpPr/>
          <p:nvPr/>
        </p:nvSpPr>
        <p:spPr>
          <a:xfrm>
            <a:off x="2160104" y="5079347"/>
            <a:ext cx="9756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Σημείωση: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Για τους </a:t>
            </a:r>
            <a:r>
              <a:rPr lang="el-GR" sz="2000" b="1" dirty="0">
                <a:solidFill>
                  <a:prstClr val="black"/>
                </a:solidFill>
              </a:rPr>
              <a:t>δικαιούχους (</a:t>
            </a:r>
            <a:r>
              <a:rPr lang="el-GR" sz="2000" b="1" dirty="0" err="1">
                <a:solidFill>
                  <a:prstClr val="black"/>
                </a:solidFill>
              </a:rPr>
              <a:t>πληττόμενους</a:t>
            </a:r>
            <a:r>
              <a:rPr lang="el-GR" sz="2000" b="1" dirty="0">
                <a:solidFill>
                  <a:prstClr val="black"/>
                </a:solidFill>
              </a:rPr>
              <a:t> βάσει Κ.Α.Δ</a:t>
            </a:r>
            <a:r>
              <a:rPr lang="el-GR" sz="2400" b="1" dirty="0"/>
              <a:t>.)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Ελ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 Επαγγελματίες - Επιστήμονες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l-GR" sz="2000" b="1" dirty="0">
                <a:solidFill>
                  <a:prstClr val="black"/>
                </a:solidFill>
                <a:latin typeface="Corbel" panose="020B0503020204020204"/>
              </a:rPr>
              <a:t>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ι προσωπικές εισφορές (δηλαδή των μη μισθωτών)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Φεβρουαρίου και Μαρτίου 2020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δύνανται να καταβληθούν σε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4 ισόποσες δόσεις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με προθεσμία καταβολής της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δόσης την 30/09/2020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67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25547" y="112642"/>
            <a:ext cx="5858559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Παράταση &amp; Έκπτωση 25%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Ασφαλιστικών Εισφορών</a:t>
            </a:r>
            <a:endParaRPr kumimoji="0" lang="el-GR" sz="36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CB36CE32-4BA5-42E5-91D6-99375DE7EA2C}"/>
              </a:ext>
            </a:extLst>
          </p:cNvPr>
          <p:cNvSpPr txBox="1">
            <a:spLocks/>
          </p:cNvSpPr>
          <p:nvPr/>
        </p:nvSpPr>
        <p:spPr>
          <a:xfrm>
            <a:off x="1525546" y="1262194"/>
            <a:ext cx="10391055" cy="36959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2)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Έκπτωση </a:t>
            </a:r>
            <a:r>
              <a:rPr kumimoji="0" lang="el-GR" sz="28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25%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Ποιες οφειλές: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kumimoji="0" lang="el-GR" sz="2400" b="1" i="0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Ασφαλιστικές εισφορές</a:t>
            </a: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Φεβρουαρίου </a:t>
            </a:r>
            <a:r>
              <a:rPr kumimoji="0" lang="el-G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και 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Μαρτίου 2020</a:t>
            </a:r>
            <a:endParaRPr kumimoji="0" lang="el-GR" sz="20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 w="3175" cmpd="sng">
                <a:noFill/>
              </a:ln>
              <a:solidFill>
                <a:srgbClr val="B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Ποιους αφορά:</a:t>
            </a: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B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Προσωπικές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ασφαλιστικές  εισφορές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Ελ. Επαγγελματιών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							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αυτοαπασχολούμενων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κλπ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(όλων δηλαδή των μη μισθωτών) 							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ανεξαρτήτως του αν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βάσει ΚΑΔ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εντάσσονται 	στους 									</a:t>
            </a:r>
            <a:r>
              <a:rPr lang="el-G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πληττόμενους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 w="3175" cmpd="sng">
                <a:noFill/>
              </a:ln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4AD869F-FCD1-43FC-92C2-7B09DA5C51E0}"/>
              </a:ext>
            </a:extLst>
          </p:cNvPr>
          <p:cNvSpPr/>
          <p:nvPr/>
        </p:nvSpPr>
        <p:spPr>
          <a:xfrm>
            <a:off x="2160104" y="5180307"/>
            <a:ext cx="9756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Σημείωση: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	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Για να ισχύσει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θα πρέπει να έχουν εξοφληθεί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οι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εισφορές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του 				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Ιανουαρίου 2020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0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25547" y="58658"/>
            <a:ext cx="5858559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Επιπλέον Εργαλεία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 την Ενίσχυση της Οικονομίας</a:t>
            </a:r>
            <a:endParaRPr kumimoji="0" lang="el-GR" sz="4400" b="1" i="0" u="none" strike="noStrike" kern="1200" cap="none" spc="0" normalizeH="0" baseline="0" noProof="0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0" name="Τίτλος 1">
            <a:extLst>
              <a:ext uri="{FF2B5EF4-FFF2-40B4-BE49-F238E27FC236}">
                <a16:creationId xmlns:a16="http://schemas.microsoft.com/office/drawing/2014/main" id="{CB36CE32-4BA5-42E5-91D6-99375DE7EA2C}"/>
              </a:ext>
            </a:extLst>
          </p:cNvPr>
          <p:cNvSpPr txBox="1">
            <a:spLocks/>
          </p:cNvSpPr>
          <p:nvPr/>
        </p:nvSpPr>
        <p:spPr>
          <a:xfrm>
            <a:off x="1525547" y="2158494"/>
            <a:ext cx="10391055" cy="25410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>
              <a:defRPr/>
            </a:pP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el-G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Αναφέρονται συνοπτικά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και παρατίθενται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για όσους/</a:t>
            </a:r>
            <a:r>
              <a:rPr lang="el-G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ενδιαφέρονται για περαιτέρω ανάγνωση…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just">
              <a:defRPr/>
            </a:pPr>
            <a:endParaRPr lang="el-G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Επιδότηση τόκων δανείων Μικρομεσαίων Επιχειρήσεων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Επιστρεπτέα προκαταβολή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endParaRPr kumimoji="0" lang="en-US" sz="20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6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48612" y="776813"/>
            <a:ext cx="9869714" cy="59306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Ευχαριστώ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την προσοχή σας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παρουσίαση είναι διαθέσιμη για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ισότοπό μας: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www.mental.gr</a:t>
            </a:r>
            <a:r>
              <a:rPr kumimoji="0" lang="el-G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καθώς και στην σελίδα μας στο </a:t>
            </a:r>
            <a:r>
              <a:rPr lang="en-US" sz="1800" b="1" dirty="0">
                <a:solidFill>
                  <a:srgbClr val="3301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</a:t>
            </a:r>
            <a:r>
              <a:rPr kumimoji="0" lang="en-US" sz="24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Group</a:t>
            </a:r>
            <a:r>
              <a:rPr kumimoji="0" lang="en-US" sz="2400" b="1" i="0" u="none" strike="noStrike" kern="1200" cap="none" spc="0" normalizeH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400" b="1" i="0" u="none" strike="noStrike" kern="1200" cap="none" spc="0" normalizeH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@mental.gr</a:t>
            </a:r>
            <a:r>
              <a:rPr kumimoji="0" lang="en-US" sz="2400" b="1" i="0" u="none" strike="noStrike" kern="1200" cap="none" spc="0" normalizeH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sz="2400" b="1" i="0" u="none" strike="noStrike" kern="1200" cap="none" spc="0" normalizeH="0" baseline="0" noProof="0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B95513E-DB8D-4F61-BC67-9182C7AD2A3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02E7FDF2-3822-40BC-986E-C16600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D560699C-2D88-4FA6-A809-2534CB298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23F338-4713-4F0C-B5A6-74888C36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CBC7B4A9-9DD0-4D5D-8BC2-C431E4CC20CB}"/>
              </a:ext>
            </a:extLst>
          </p:cNvPr>
          <p:cNvGrpSpPr/>
          <p:nvPr/>
        </p:nvGrpSpPr>
        <p:grpSpPr>
          <a:xfrm>
            <a:off x="1377470" y="2309191"/>
            <a:ext cx="10318013" cy="2425149"/>
            <a:chOff x="1235867" y="2216425"/>
            <a:chExt cx="10318013" cy="242514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B3E4C90-1AFD-4375-BD9C-45BF345BCC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" t="23160" r="17055" b="10986"/>
            <a:stretch/>
          </p:blipFill>
          <p:spPr bwMode="auto">
            <a:xfrm>
              <a:off x="1235867" y="2216425"/>
              <a:ext cx="2502003" cy="2425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Ορθογώνιο 1">
              <a:extLst>
                <a:ext uri="{FF2B5EF4-FFF2-40B4-BE49-F238E27FC236}">
                  <a16:creationId xmlns:a16="http://schemas.microsoft.com/office/drawing/2014/main" id="{1E45B58F-F64D-4C89-AC6A-350CDC07DE42}"/>
                </a:ext>
              </a:extLst>
            </p:cNvPr>
            <p:cNvSpPr/>
            <p:nvPr/>
          </p:nvSpPr>
          <p:spPr>
            <a:xfrm>
              <a:off x="3628821" y="2468082"/>
              <a:ext cx="792505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Καλό Πάσχα και Καλή Ανάσταση </a:t>
              </a:r>
            </a:p>
            <a:p>
              <a:r>
                <a:rPr lang="el-GR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σε όλες και όλους με αγάπη, υγεία </a:t>
              </a:r>
            </a:p>
            <a:p>
              <a:r>
                <a:rPr lang="el-GR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και πλέον άπειρη υπομονή!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23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C369A14D-AE7A-4FAB-B033-5E5D3D545B9F}"/>
              </a:ext>
            </a:extLst>
          </p:cNvPr>
          <p:cNvGrpSpPr/>
          <p:nvPr/>
        </p:nvGrpSpPr>
        <p:grpSpPr>
          <a:xfrm>
            <a:off x="1509133" y="340878"/>
            <a:ext cx="4586867" cy="662593"/>
            <a:chOff x="1509133" y="505656"/>
            <a:chExt cx="4586867" cy="662593"/>
          </a:xfrm>
        </p:grpSpPr>
        <p:sp>
          <p:nvSpPr>
            <p:cNvPr id="6" name="Υπότιτλος 2">
              <a:extLst>
                <a:ext uri="{FF2B5EF4-FFF2-40B4-BE49-F238E27FC236}">
                  <a16:creationId xmlns:a16="http://schemas.microsoft.com/office/drawing/2014/main" id="{62397F2B-C8C9-43D1-A32C-132DEF452F39}"/>
                </a:ext>
              </a:extLst>
            </p:cNvPr>
            <p:cNvSpPr txBox="1">
              <a:spLocks/>
            </p:cNvSpPr>
            <p:nvPr/>
          </p:nvSpPr>
          <p:spPr>
            <a:xfrm>
              <a:off x="1766939" y="623922"/>
              <a:ext cx="4329061" cy="544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1C1C">
                    <a:lumMod val="75000"/>
                  </a:srgbClr>
                </a:buClr>
                <a:buSzPct val="145000"/>
                <a:buFont typeface="Arial"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C1C1C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Οικονομολόγος - Λογιστής / Φοροτεχνικός Α΄ Τάξης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Τίτλος 1">
              <a:extLst>
                <a:ext uri="{FF2B5EF4-FFF2-40B4-BE49-F238E27FC236}">
                  <a16:creationId xmlns:a16="http://schemas.microsoft.com/office/drawing/2014/main" id="{E819A9AC-0306-4A2A-8398-A6DE1773B89F}"/>
                </a:ext>
              </a:extLst>
            </p:cNvPr>
            <p:cNvSpPr txBox="1">
              <a:spLocks/>
            </p:cNvSpPr>
            <p:nvPr/>
          </p:nvSpPr>
          <p:spPr>
            <a:xfrm>
              <a:off x="1509133" y="505656"/>
              <a:ext cx="4586867" cy="236532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Κωνσταντίνος Γ. Χριστόπουλος</a:t>
              </a:r>
              <a:endParaRPr kumimoji="0" lang="el-GR" sz="26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άτομο, γραβάτα, άνδρας, ντύ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4BACAFD-E0CF-467A-8712-A5E7684E4A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>
          <a:xfrm>
            <a:off x="1509133" y="1229623"/>
            <a:ext cx="1817831" cy="2519464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542DB28-8253-43E5-B78D-D7EBF6FB00E7}"/>
              </a:ext>
            </a:extLst>
          </p:cNvPr>
          <p:cNvSpPr/>
          <p:nvPr/>
        </p:nvSpPr>
        <p:spPr>
          <a:xfrm>
            <a:off x="3326964" y="1158701"/>
            <a:ext cx="8542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Κωνσταντίνος Χριστόπουλος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γεννημένος στην Αθήνα το 1977, είναι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Λογιστής - Φοροτεχνικός (Ά τάξης)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απόφοιτος του τμήματος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Οικονομικών Επιστημών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Εθνικού και Καποδιστριακού Πανεπιστημίου Αθηνών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κάτοχος μεταπτυχιακού διπλώματος ειδίκευσης στο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Φορολογικό Δίκαιο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από το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Οικονομικό Πανεπιστήμιο Αθηνών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εκλεγμένο μέλος (για 2η συναπτή 3ετία) της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Συνέλευσης των Αντιπροσώπων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Οικονομικού Επιμελητηρίου Ελλάδος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και μέλος του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Association of International </a:t>
            </a:r>
            <a:r>
              <a:rPr lang="el-G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Accountants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81A7CE7-F824-4E5B-BADA-5DC98ED896DD}"/>
              </a:ext>
            </a:extLst>
          </p:cNvPr>
          <p:cNvSpPr/>
          <p:nvPr/>
        </p:nvSpPr>
        <p:spPr>
          <a:xfrm>
            <a:off x="1397418" y="3904215"/>
            <a:ext cx="10519183" cy="8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Είναι ιδρυτικό μέλος της εταιρείας </a:t>
            </a:r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el-G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ΣΥΜΒΟΥΛΕΥΤΙΚΗ Α.Ε.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(σύσταση 1999) και επικεφαλής του </a:t>
            </a:r>
            <a:r>
              <a:rPr lang="el-G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Φορο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-λογιστικού τμήματος της εταιρείας </a:t>
            </a:r>
            <a:r>
              <a:rPr lang="el-G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ΧΡΙΣΤΟΠΟΥΛΟΣ ΓΕΩΡΓΙΟΣ &amp; ΣΥΝΕΡΓΑΤΕΣ ΣΥΜΒΟΥΛΟΙ ΕΠΙΧΕΙΡΗΣΕΩΝ Ι.Κ.Ε.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οι οποίες από το 2009 λειτουργούν ως ενιαίος όμιλος συμβούλων επιχειρήσεων (</a:t>
            </a:r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el-G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6BB07AB0-3629-4A5E-BA30-F4CDC8D08A29}"/>
              </a:ext>
            </a:extLst>
          </p:cNvPr>
          <p:cNvSpPr/>
          <p:nvPr/>
        </p:nvSpPr>
        <p:spPr>
          <a:xfrm>
            <a:off x="1603841" y="4846742"/>
            <a:ext cx="10254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πέρα από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εξειδικευμένες φόρο-λογιστικές συμβουλές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παρέχει σήμερα στους πελάτες της και ένα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ευρύ φάσμα συμβουλευτικών και μελετητικών υπηρεσιών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σχετικά με την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ίδρυση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και την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οργάνωση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ή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αναδιοργάνωση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επιχειρήσεων, τη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διοίκηση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και το </a:t>
            </a:r>
            <a:r>
              <a:rPr lang="el-G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την ανάδειξη ευκαιριών χρηματοδότησης, καθώς και την ένταξή τους σε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επιδοτούμενα επενδυτικά προγράμματα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6CBDDB96-667A-4D83-9400-6E408BE85EB6}"/>
              </a:ext>
            </a:extLst>
          </p:cNvPr>
          <p:cNvSpPr/>
          <p:nvPr/>
        </p:nvSpPr>
        <p:spPr>
          <a:xfrm>
            <a:off x="3337660" y="2779089"/>
            <a:ext cx="8520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Εργάζεται ως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διοικητικό στέλεχος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με οικονομικές και ελεγκτικές / φορολογικές αρμοδιότητες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σε μεγάλες επιχειρήσεις στην Ελλάδα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ενώ υπήρξε και ειδικός συνεργάτης στη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Γ.Γ. Ολυμπιακής Αξιοποίησης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με συμβουλευτικό ρολό στη διαχείριση συγχρηματοδοτούμενων έργων από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Γ΄ Κ.Π.Σ.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και την υλοποίηση έργων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Σ.Δ.Ι.Τ.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FFC633-0390-4F0E-95E0-AA5E15C5ADD9}"/>
              </a:ext>
            </a:extLst>
          </p:cNvPr>
          <p:cNvSpPr/>
          <p:nvPr/>
        </p:nvSpPr>
        <p:spPr>
          <a:xfrm>
            <a:off x="1659571" y="5987258"/>
            <a:ext cx="97977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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Σωρού 14, Μαρούσι Αττικής 151 25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2" panose="05020102010507070707" pitchFamily="18" charset="2"/>
              </a:rPr>
              <a:t>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210 672 7149 / 210 672 1585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2" panose="05020102010507070707" pitchFamily="18" charset="2"/>
              </a:rPr>
              <a:t>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210 674 8683</a:t>
            </a:r>
            <a:r>
              <a:rPr lang="el-GR" sz="1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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 </a:t>
            </a:r>
            <a:r>
              <a: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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mental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</a:t>
            </a:r>
            <a:endPara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65B3C444-C127-45D6-A67A-B13A1D425060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99FCFD8F-DCBF-4684-A800-6AB28274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606A7DD4-53AE-4C58-8204-53C9F1126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3067DB2B-CE68-4167-8717-CEA047561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57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11248" y="112642"/>
            <a:ext cx="4908811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Ενίσχυση 800€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περιπτώσεις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CF37B25-F19D-4E28-A5A4-880DCE447F90}"/>
              </a:ext>
            </a:extLst>
          </p:cNvPr>
          <p:cNvGrpSpPr/>
          <p:nvPr/>
        </p:nvGrpSpPr>
        <p:grpSpPr>
          <a:xfrm>
            <a:off x="1511248" y="1290703"/>
            <a:ext cx="10571261" cy="5519092"/>
            <a:chOff x="944608" y="1366185"/>
            <a:chExt cx="10058778" cy="6031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B509C-8229-4219-9D64-C0215E5325BE}"/>
                </a:ext>
              </a:extLst>
            </p:cNvPr>
            <p:cNvSpPr txBox="1"/>
            <p:nvPr/>
          </p:nvSpPr>
          <p:spPr>
            <a:xfrm>
              <a:off x="1407591" y="1410629"/>
              <a:ext cx="9595795" cy="598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Ποιοι;  </a:t>
              </a:r>
              <a:r>
                <a:rPr lang="el-GR" sz="22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Εργαζόμενοι </a:t>
              </a:r>
              <a:r>
                <a:rPr lang="el-G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των οποίων η σύμβαση εργασίας έχει τεθεί σε αναστολή</a:t>
              </a:r>
            </a:p>
            <a:p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		   </a:t>
              </a:r>
              <a:r>
                <a:rPr lang="el-GR" sz="2000" b="1" dirty="0"/>
                <a:t>και εργάζονται </a:t>
              </a:r>
              <a:r>
                <a:rPr lang="el-GR" b="1" dirty="0"/>
                <a:t>σε</a:t>
              </a:r>
              <a:r>
                <a:rPr lang="el-GR" sz="2000" b="1" dirty="0"/>
                <a:t> </a:t>
              </a:r>
              <a:r>
                <a:rPr lang="el-GR" b="1" dirty="0"/>
                <a:t>επιχειρήσεις που: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Έχουν κλείσει με κρατική εντολή </a:t>
              </a:r>
              <a:r>
                <a:rPr lang="el-GR" sz="2000" b="1" dirty="0"/>
                <a:t>ή</a:t>
              </a:r>
              <a:r>
                <a:rPr lang="el-GR" sz="2200" dirty="0"/>
                <a:t> </a:t>
              </a:r>
            </a:p>
            <a:p>
              <a:r>
                <a:rPr lang="el-GR" sz="2200" dirty="0">
                  <a:solidFill>
                    <a:srgbClr val="C00000"/>
                  </a:solidFill>
                </a:rPr>
                <a:t>						 </a:t>
              </a:r>
              <a:r>
                <a:rPr lang="el-GR" b="1" dirty="0"/>
                <a:t>σε επιχειρήσεις που: 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Πλήττονται</a:t>
              </a:r>
            </a:p>
            <a:p>
              <a:endParaRPr lang="el-GR" sz="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Πως;</a:t>
              </a:r>
              <a:r>
                <a:rPr lang="el-G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el-GR" sz="2000" b="1" dirty="0"/>
                <a:t>Υποβολή αιτήσεων στο 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https://supportemployees.yeka.gr/</a:t>
              </a:r>
              <a:endPara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l-GR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Αίτηση;</a:t>
              </a:r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	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Σε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φάσεις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endPara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Α’ φάση	</a:t>
              </a:r>
              <a:r>
                <a:rPr lang="el-GR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Υποβολή: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01-10/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el-GR" sz="2000" b="1" dirty="0"/>
                <a:t>(ανάλογά με τον Α.Φ.Μ. του δικαιούχου)</a:t>
              </a:r>
            </a:p>
            <a:p>
              <a:pPr algn="just"/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</a:t>
              </a:r>
              <a:r>
                <a:rPr lang="el-GR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Διορθώσεις: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11-13/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el-GR" sz="2000" b="1" dirty="0"/>
                <a:t>και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καταβολή</a:t>
              </a:r>
              <a:r>
                <a:rPr lang="en-US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15-17/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  <a:p>
              <a:pPr algn="just"/>
              <a:endPara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Β’ φάση 	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Υποβολή: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11-20/4 </a:t>
              </a:r>
              <a:r>
                <a:rPr lang="el-GR" sz="2000" b="1" dirty="0">
                  <a:solidFill>
                    <a:prstClr val="black"/>
                  </a:solidFill>
                </a:rPr>
                <a:t>(ανάλογά με τον Α.Φ.Μ. του δικαιούχου)</a:t>
              </a:r>
            </a:p>
            <a:p>
              <a:pPr lvl="0" algn="just"/>
              <a:r>
                <a:rPr lang="el-G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Διορθώσεις: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21-23/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el-GR" sz="2000" b="1" dirty="0">
                  <a:solidFill>
                    <a:prstClr val="black"/>
                  </a:solidFill>
                </a:rPr>
                <a:t>και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καταβολή</a:t>
              </a:r>
              <a:r>
                <a:rPr lang="en-US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27-30/04</a:t>
              </a:r>
            </a:p>
            <a:p>
              <a:pPr lvl="0" algn="just"/>
              <a:endPara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just"/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Γ’ φάση	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Υποβολή: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21-30/</a:t>
              </a:r>
              <a:r>
                <a:rPr lang="en-US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</a:t>
              </a:r>
              <a:r>
                <a:rPr lang="el-GR" sz="2000" b="1" dirty="0">
                  <a:solidFill>
                    <a:prstClr val="black"/>
                  </a:solidFill>
                </a:rPr>
                <a:t>(ανάλογά με τον Α.Φ.Μ. του δικαιούχου)</a:t>
              </a:r>
            </a:p>
            <a:p>
              <a:pPr algn="just"/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Διορθώσεις: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01-03/05 </a:t>
              </a:r>
              <a:r>
                <a:rPr lang="el-GR" sz="2000" b="1" dirty="0">
                  <a:solidFill>
                    <a:prstClr val="black"/>
                  </a:solidFill>
                </a:rPr>
                <a:t>και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καταβολή</a:t>
              </a:r>
              <a:r>
                <a:rPr lang="en-US" sz="24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05-10/05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	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			</a:t>
              </a:r>
              <a:endParaRPr lang="el-GR" sz="2400" b="1" dirty="0"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BA207-F58C-4437-A759-D979AC6ECCE0}"/>
                </a:ext>
              </a:extLst>
            </p:cNvPr>
            <p:cNvSpPr txBox="1"/>
            <p:nvPr/>
          </p:nvSpPr>
          <p:spPr>
            <a:xfrm>
              <a:off x="944608" y="1366185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1)</a:t>
              </a:r>
              <a:endParaRPr lang="el-G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642FAB25-3673-44FA-82B9-C2ABF2CF7D5E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BC9D328F-BD54-4D2B-A7DD-9F91A0CB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27E48643-CFEC-4D46-B88E-E9581BAB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21" name="Εικόνα 20">
              <a:extLst>
                <a:ext uri="{FF2B5EF4-FFF2-40B4-BE49-F238E27FC236}">
                  <a16:creationId xmlns:a16="http://schemas.microsoft.com/office/drawing/2014/main" id="{46DBD906-4BAB-4643-B58A-41D97FB34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37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11248" y="112642"/>
            <a:ext cx="4908811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Ενίσχυση 800€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περιπτώσεις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CF37B25-F19D-4E28-A5A4-880DCE447F90}"/>
              </a:ext>
            </a:extLst>
          </p:cNvPr>
          <p:cNvGrpSpPr/>
          <p:nvPr/>
        </p:nvGrpSpPr>
        <p:grpSpPr>
          <a:xfrm>
            <a:off x="1722014" y="1416777"/>
            <a:ext cx="10360495" cy="4970591"/>
            <a:chOff x="1015879" y="1584436"/>
            <a:chExt cx="9858230" cy="49705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B509C-8229-4219-9D64-C0215E5325BE}"/>
                </a:ext>
              </a:extLst>
            </p:cNvPr>
            <p:cNvSpPr txBox="1"/>
            <p:nvPr/>
          </p:nvSpPr>
          <p:spPr>
            <a:xfrm>
              <a:off x="1472246" y="1584436"/>
              <a:ext cx="9401863" cy="497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Ποιοι;</a:t>
              </a:r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/>
                </a:rPr>
                <a:t>	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Αυτοαπασχολούμενοι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200" b="1" dirty="0"/>
                <a:t>και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επιχειρήσεις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(με έως 5 άτομα 					προσωπικό) 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l-GR" sz="2200" b="1" dirty="0"/>
                <a:t>που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πλήττονται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200" b="1" dirty="0"/>
                <a:t>και λειτουργούν ως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Ατομικές 					Επιχειρήσεις</a:t>
              </a:r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200" b="1" dirty="0"/>
                <a:t>ή ως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νομικά πρόσωπα 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(εκτός Α.Ε.)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 </a:t>
              </a:r>
              <a:endPara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just"/>
              <a:r>
                <a:rPr lang="el-GR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</a:t>
              </a:r>
              <a:r>
                <a:rPr lang="el-GR" sz="2000" b="1" dirty="0"/>
                <a:t>Εξαιρούνται οι </a:t>
              </a:r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επιστήμονες</a:t>
              </a:r>
              <a:r>
                <a:rPr lang="el-GR" sz="2000" b="1" dirty="0"/>
                <a:t> που δικαιούνται </a:t>
              </a:r>
              <a:r>
                <a: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voucher 600</a:t>
              </a:r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€ </a:t>
              </a:r>
              <a:r>
                <a:rPr lang="el-GR" sz="2000" b="1" dirty="0"/>
                <a:t>							(πιθανή υπαγωγή τους τον μήνα Μάιο</a:t>
              </a:r>
              <a:r>
                <a:rPr lang="en-US" sz="2000" b="1" dirty="0"/>
                <a:t>)</a:t>
              </a:r>
              <a:r>
                <a:rPr lang="el-GR" sz="2000" b="1" dirty="0"/>
                <a:t> </a:t>
              </a:r>
            </a:p>
            <a:p>
              <a:pPr lvl="0" algn="just"/>
              <a:endParaRPr lang="el-GR" sz="900" b="1" dirty="0"/>
            </a:p>
            <a:p>
              <a:pPr lvl="0" algn="ctr"/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SOS</a:t>
              </a:r>
              <a:r>
                <a:rPr lang="el-GR" sz="2400" dirty="0">
                  <a:solidFill>
                    <a:prstClr val="black"/>
                  </a:solidFill>
                </a:rPr>
                <a:t> </a:t>
              </a:r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Δικαιούχοι της ενίσχυσης </a:t>
              </a:r>
              <a:r>
                <a:rPr lang="el-GR" sz="2000" b="1" dirty="0">
                  <a:solidFill>
                    <a:prstClr val="black"/>
                  </a:solidFill>
                </a:rPr>
                <a:t>είναι τα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νομικά πρόσωπα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lvl="0" algn="ctr"/>
              <a:r>
                <a:rPr lang="el-GR" sz="2000" b="1" dirty="0"/>
                <a:t>- Όχι οι </a:t>
              </a:r>
              <a:r>
                <a:rPr lang="el-GR" sz="2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εταίροι/μέτοχοι τους</a:t>
              </a:r>
            </a:p>
            <a:p>
              <a:pPr lvl="0" algn="just"/>
              <a:endPara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/>
              <a:r>
                <a: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Πως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;</a:t>
              </a: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		</a:t>
              </a:r>
              <a:r>
                <a:rPr lang="el-GR" sz="2000" b="1" dirty="0">
                  <a:solidFill>
                    <a:prstClr val="black"/>
                  </a:solidFill>
                </a:rPr>
                <a:t>Υποβολή αιτήσεων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σε πλατφόρμα της Α.Α.Δ.Ε. </a:t>
              </a:r>
            </a:p>
            <a:p>
              <a:pPr lvl="0"/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</a:t>
              </a: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myBusinessSupport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000" b="1" dirty="0"/>
                <a:t>-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Αναμένεται</a:t>
              </a:r>
              <a:r>
                <a:rPr lang="el-GR" sz="2000" b="1" dirty="0"/>
                <a:t> να ανοίξει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15/04/2020</a:t>
              </a:r>
              <a:r>
                <a:rPr lang="el-GR" sz="2000" b="1" dirty="0"/>
                <a:t>)</a:t>
              </a:r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	</a:t>
              </a:r>
              <a:endPara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endParaRPr>
            </a:p>
            <a:p>
              <a:pPr lvl="0"/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endParaRPr>
            </a:p>
            <a:p>
              <a:pPr lvl="0"/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Αίτηση;</a:t>
              </a:r>
              <a:r>
                <a: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/>
                </a:rPr>
                <a:t>	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Αναμένεται</a:t>
              </a:r>
              <a:r>
                <a:rPr lang="el-GR" sz="2000" b="1" dirty="0"/>
                <a:t> να ανακοινωθεί η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προθεσμία </a:t>
              </a:r>
              <a:r>
                <a:rPr lang="el-GR" sz="2000" b="1" dirty="0">
                  <a:solidFill>
                    <a:prstClr val="black"/>
                  </a:solidFill>
                </a:rPr>
                <a:t>με δημοσίευση σχετικής 					Απόφασης </a:t>
              </a:r>
              <a:r>
                <a:rPr lang="el-G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(Έως  30/04/2020???)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kumimoji="0" lang="el-GR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								</a:t>
              </a:r>
              <a:endPara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BA207-F58C-4437-A759-D979AC6ECCE0}"/>
                </a:ext>
              </a:extLst>
            </p:cNvPr>
            <p:cNvSpPr txBox="1"/>
            <p:nvPr/>
          </p:nvSpPr>
          <p:spPr>
            <a:xfrm>
              <a:off x="1015879" y="1584436"/>
              <a:ext cx="456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  <a:endPara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642FAB25-3673-44FA-82B9-C2ABF2CF7D5E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BC9D328F-BD54-4D2B-A7DD-9F91A0CB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27E48643-CFEC-4D46-B88E-E9581BAB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21" name="Εικόνα 20">
              <a:extLst>
                <a:ext uri="{FF2B5EF4-FFF2-40B4-BE49-F238E27FC236}">
                  <a16:creationId xmlns:a16="http://schemas.microsoft.com/office/drawing/2014/main" id="{46DBD906-4BAB-4643-B58A-41D97FB34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75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9B509C-8229-4219-9D64-C0215E5325BE}"/>
              </a:ext>
            </a:extLst>
          </p:cNvPr>
          <p:cNvSpPr txBox="1"/>
          <p:nvPr/>
        </p:nvSpPr>
        <p:spPr>
          <a:xfrm>
            <a:off x="1509133" y="1137790"/>
            <a:ext cx="10573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Ποιοι είναι δικαιούχοι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Δικηγόροι 	</a:t>
            </a:r>
            <a:r>
              <a:rPr lang="el-GR" sz="2000" b="1" dirty="0"/>
              <a:t>(Ελ. επαγγελματίες ή με έμμισθη εντολή ή ασκούμενοι, Συμβολαιογράφοι, </a:t>
            </a:r>
          </a:p>
          <a:p>
            <a:pPr lvl="1"/>
            <a:r>
              <a:rPr lang="el-GR" sz="2000" b="1" dirty="0"/>
              <a:t>			Δικαστικοί Επιμελητές ή εταίροι Δικηγορικών εταιρειών)</a:t>
            </a:r>
            <a:endParaRPr lang="en-US" sz="24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Μηχανικοί </a:t>
            </a:r>
            <a:r>
              <a:rPr lang="el-GR" sz="2400" b="1" dirty="0"/>
              <a:t>(</a:t>
            </a:r>
            <a:r>
              <a:rPr lang="el-GR" sz="2000" b="1" dirty="0"/>
              <a:t>Όλων των ειδικοτήτων</a:t>
            </a:r>
            <a:r>
              <a:rPr lang="en-US" sz="2000" b="1" dirty="0"/>
              <a:t> </a:t>
            </a:r>
            <a:r>
              <a:rPr lang="el-GR" sz="2000" b="1" dirty="0"/>
              <a:t>και οι νέοι επιτυχόντες σε εξετάσεις άδειας 						ασκήσεως επαγγέλματος ΤΕΕ αλλά χωρίς ακόμα έναρξη στη ΔΟΥ)</a:t>
            </a:r>
            <a:endParaRPr lang="en-US" sz="20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Οικονομολόγοι / Λογιστές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</a:t>
            </a:r>
            <a:r>
              <a:rPr lang="el-GR" sz="2000" b="1" dirty="0"/>
              <a:t>νεξαρτήτως τάξεως ή ασκούντες το επάγγελμα μέσω 									    συμμετοχής σε σχετικό νομικό πρόσωπο)</a:t>
            </a:r>
            <a:endParaRPr lang="en-US" sz="20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Εκπαιδευτικοί </a:t>
            </a:r>
            <a:r>
              <a:rPr lang="el-GR" sz="2000" b="1" dirty="0"/>
              <a:t>όλων των ειδικοτήτων</a:t>
            </a:r>
            <a:endParaRPr lang="en-US" sz="2000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Ιατροί </a:t>
            </a:r>
            <a:r>
              <a:rPr lang="el-GR" sz="2000" b="1" dirty="0"/>
              <a:t>όλων των ειδικοτήτων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Ερευνητές </a:t>
            </a:r>
            <a:r>
              <a:rPr lang="el-GR" sz="2000" b="1" dirty="0"/>
              <a:t>ανεξαρτήτως ερευνητικού αντικειμένου</a:t>
            </a:r>
          </a:p>
          <a:p>
            <a:pPr lvl="0"/>
            <a:endParaRPr lang="el-GR" sz="1200" b="1" dirty="0"/>
          </a:p>
          <a:p>
            <a:pPr lvl="0" algn="just"/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Προσοχή!!! </a:t>
            </a:r>
            <a:r>
              <a:rPr lang="el-GR" sz="2000" b="1" dirty="0"/>
              <a:t>Δικαιούχοι των παραπάνω κλάδων είναι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μόνον</a:t>
            </a:r>
            <a:r>
              <a:rPr lang="el-GR" sz="2000" b="1" dirty="0"/>
              <a:t> όσοι </a:t>
            </a: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20.3.2020</a:t>
            </a:r>
            <a:r>
              <a:rPr lang="el-GR" sz="2000" b="1" dirty="0"/>
              <a:t>, διέθεταν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 Κ.Α.Δ.</a:t>
            </a:r>
            <a:r>
              <a:rPr lang="el-GR" sz="2000" b="1" dirty="0"/>
              <a:t> (Κωδικό Αριθμό Δραστηριότητας), που περιλαμβάνεται στον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πίνακα επιλέξιμων Κ.Α.Δ. </a:t>
            </a:r>
            <a:r>
              <a:rPr lang="el-GR" sz="2000" b="1" u="sng" dirty="0"/>
              <a:t>της Δράσης.</a:t>
            </a:r>
          </a:p>
          <a:p>
            <a:pPr lvl="0" algn="ctr"/>
            <a:endParaRPr lang="el-GR" sz="800" b="1" u="sng" dirty="0"/>
          </a:p>
          <a:p>
            <a:pPr lvl="0" algn="ctr"/>
            <a:r>
              <a:rPr lang="el-GR" sz="2000" b="1" dirty="0"/>
              <a:t>               Δείτε όλους τους επιλέξιμους Κ.Α.Δ. στην: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Αναλυτική πρόσκληση της Δράσης </a:t>
            </a:r>
            <a:endParaRPr lang="en-US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2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6CED5C2-DC74-4C4F-A821-894B8C9C52FB}"/>
              </a:ext>
            </a:extLst>
          </p:cNvPr>
          <p:cNvSpPr/>
          <p:nvPr/>
        </p:nvSpPr>
        <p:spPr>
          <a:xfrm>
            <a:off x="1749287" y="1408099"/>
            <a:ext cx="101673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θα υλοποιηθεί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Δράση…</a:t>
            </a:r>
          </a:p>
          <a:p>
            <a:pPr algn="just"/>
            <a:endParaRPr lang="el-GR" sz="1200" dirty="0"/>
          </a:p>
          <a:p>
            <a:pPr marL="457200" indent="-457200" algn="just">
              <a:buFont typeface="+mj-lt"/>
              <a:buAutoNum type="arabicParenR"/>
            </a:pP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διδακτικές ώρες </a:t>
            </a:r>
            <a:r>
              <a:rPr lang="el-GR" sz="2000" b="1" dirty="0"/>
              <a:t>θεωρητικού μέρους αποκλειστικά διαμέσου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ασύγχρονης</a:t>
            </a:r>
            <a:r>
              <a:rPr lang="el-GR" sz="2000" b="1" dirty="0"/>
              <a:t>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τηλεκατάρτισης</a:t>
            </a:r>
            <a:r>
              <a:rPr lang="el-GR" sz="2000" b="1" dirty="0"/>
              <a:t> και</a:t>
            </a:r>
          </a:p>
          <a:p>
            <a:pPr marL="457200" indent="-457200" algn="just">
              <a:buFont typeface="+mj-lt"/>
              <a:buAutoNum type="arabicParenR"/>
            </a:pPr>
            <a:endParaRPr lang="el-G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Πιστοποίηση</a:t>
            </a:r>
            <a:r>
              <a:rPr lang="el-GR" sz="2000" b="1" dirty="0"/>
              <a:t> από ειδικά διαπιστευμένους φορείς, η οποία χορηγείται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κατόπιν εξετάσεων -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απαιτείται </a:t>
            </a:r>
            <a:r>
              <a:rPr lang="el-GR" sz="2000" b="1" dirty="0"/>
              <a:t>για την καταβολή του εκπαιδευτικού επιδόματος</a:t>
            </a:r>
          </a:p>
          <a:p>
            <a:pPr algn="just"/>
            <a:endParaRPr lang="el-GR" sz="1200" b="1" dirty="0"/>
          </a:p>
          <a:p>
            <a:pPr algn="just"/>
            <a:r>
              <a:rPr lang="el-GR" sz="2000" b="1" dirty="0"/>
              <a:t>Την υλοποίηση θα αναλάβουν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αδειοδοτημένοι πάροχοι κατάρτισης</a:t>
            </a:r>
            <a:r>
              <a:rPr lang="el-GR" sz="2000" b="1" dirty="0"/>
              <a:t>, αποκλειστικά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διαμέσου ολοκληρωμένου συστήματος τηλεκατάρτισης</a:t>
            </a:r>
            <a:endParaRPr lang="el-GR" sz="2400" b="1" dirty="0"/>
          </a:p>
          <a:p>
            <a:pPr algn="just"/>
            <a:endParaRPr lang="el-GR" sz="1200" b="1" dirty="0"/>
          </a:p>
          <a:p>
            <a:pPr algn="just"/>
            <a:r>
              <a:rPr lang="el-GR" sz="2000" b="1" dirty="0"/>
              <a:t>Οι ωφελούμενοι θα πρέπει να μεριμνήσουν για την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ενεργοποίηση της επιταγής </a:t>
            </a:r>
            <a:r>
              <a:rPr lang="el-GR" sz="2000" b="1" dirty="0"/>
              <a:t>κατάρτισης, μέσω του Π.Σ. Εργάνη στο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https://elearning.yeka.gr</a:t>
            </a:r>
            <a:r>
              <a:rPr lang="el-GR" sz="2400" b="1" dirty="0"/>
              <a:t> </a:t>
            </a:r>
            <a:r>
              <a:rPr lang="el-GR" sz="2000" b="1" dirty="0"/>
              <a:t>το αργότερο έως την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20.4.2020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4922724-DA95-4C05-946C-B2C442F87DCD}"/>
              </a:ext>
            </a:extLst>
          </p:cNvPr>
          <p:cNvSpPr/>
          <p:nvPr/>
        </p:nvSpPr>
        <p:spPr>
          <a:xfrm>
            <a:off x="2615603" y="6067249"/>
            <a:ext cx="843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/>
              <a:t>(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</a:t>
            </a:r>
            <a:r>
              <a:rPr lang="el-GR" sz="2400" b="1" u="sng" dirty="0"/>
              <a:t> – Δείτε ακολούθως τους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τρόπους υποβολής</a:t>
            </a:r>
            <a:r>
              <a:rPr lang="el-GR" sz="2400" b="1" u="sng" dirty="0"/>
              <a:t> Αιτήσεων)</a:t>
            </a:r>
          </a:p>
        </p:txBody>
      </p:sp>
    </p:spTree>
    <p:extLst>
      <p:ext uri="{BB962C8B-B14F-4D97-AF65-F5344CB8AC3E}">
        <p14:creationId xmlns:p14="http://schemas.microsoft.com/office/powerpoint/2010/main" val="429195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4368DB6-9729-46E3-B318-5BA39D04C533}"/>
              </a:ext>
            </a:extLst>
          </p:cNvPr>
          <p:cNvSpPr/>
          <p:nvPr/>
        </p:nvSpPr>
        <p:spPr>
          <a:xfrm>
            <a:off x="1509133" y="1432165"/>
            <a:ext cx="102600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Ωφέλεια συμμετεχόντων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Εκπαιδευτικό επίδομα</a:t>
            </a:r>
          </a:p>
          <a:p>
            <a:pPr algn="just"/>
            <a:endParaRPr lang="el-GR" sz="1050" b="1" dirty="0"/>
          </a:p>
          <a:p>
            <a:pPr algn="just"/>
            <a:r>
              <a:rPr lang="el-GR" sz="2000" b="1" dirty="0"/>
              <a:t>Το επίδομα ανέρχεται σε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6€ ανά ώρα κατάρτισης </a:t>
            </a:r>
            <a:r>
              <a:rPr lang="el-GR" sz="2000" b="1" dirty="0"/>
              <a:t>και συνολικά στο ποσό των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600€ για το σύνολο των 100 διδακτικών ωρών</a:t>
            </a:r>
          </a:p>
          <a:p>
            <a:pPr algn="just"/>
            <a:endParaRPr lang="el-GR" sz="800" b="1" dirty="0"/>
          </a:p>
          <a:p>
            <a:pPr algn="just"/>
            <a:r>
              <a:rPr lang="el-GR" sz="2000" b="1" dirty="0"/>
              <a:t>Το επίδομα θα είναι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αφορολόγητο, ακατάσχετο και μη </a:t>
            </a:r>
            <a:r>
              <a:rPr lang="el-G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συμψηφιστέο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ενώ η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συμμετοχή στις εξετάσεις </a:t>
            </a:r>
            <a:r>
              <a:rPr lang="el-GR" sz="2000" b="1" dirty="0"/>
              <a:t>πιστοποίησης γνώσεων και δεξιοτήτων είναι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προαιρετική, </a:t>
            </a:r>
            <a:r>
              <a:rPr lang="el-GR" sz="2000" b="1" dirty="0"/>
              <a:t>και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οικονομική επιβάρυνση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l-GR" sz="2000" b="1" dirty="0"/>
          </a:p>
          <a:p>
            <a:pPr algn="ctr"/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Καταβολή επιδόματος σε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δόσεις</a:t>
            </a: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el-GR" sz="1000" b="1" dirty="0"/>
          </a:p>
          <a:p>
            <a:pPr marL="457200" indent="-457200" algn="just">
              <a:buFont typeface="+mj-lt"/>
              <a:buAutoNum type="arabicParenR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Προκαταβολή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400€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με την ενεργοποίηση της επιταγής κατάρτισης και την είσοδό του στο πρόγραμμα και</a:t>
            </a:r>
          </a:p>
          <a:p>
            <a:pPr algn="just"/>
            <a:endParaRPr lang="el-GR" sz="800" b="1" dirty="0"/>
          </a:p>
          <a:p>
            <a:pPr marL="457200" indent="-457200" algn="just">
              <a:buFont typeface="+mj-lt"/>
              <a:buAutoNum type="arabicParenR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υπόλοιπα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200€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με την ολοκλήρωση του προγράμματος κατάρτισης,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ανεξαρτήτως της συμμετοχής πιστοποίησης γνώσεων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4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4152DAC-D3C8-4C07-9BA8-EFDD109A794A}"/>
              </a:ext>
            </a:extLst>
          </p:cNvPr>
          <p:cNvSpPr/>
          <p:nvPr/>
        </p:nvSpPr>
        <p:spPr>
          <a:xfrm>
            <a:off x="1509133" y="1144189"/>
            <a:ext cx="10407468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Αντικείμενα Κατάρτισης</a:t>
            </a:r>
          </a:p>
          <a:p>
            <a:pPr algn="just"/>
            <a:endParaRPr lang="el-GR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Προστασία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προσωπικών δεδομένων </a:t>
            </a:r>
            <a:r>
              <a:rPr lang="el-GR" sz="2000" b="1" dirty="0"/>
              <a:t>(GDPR/DPO)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Δημόσιοι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Ηλεκτρονικοί Διαγωνισμοί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Ηλεκτρονικό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Εμπόριο - Ηλεκτρονικές Συναλλαγές </a:t>
            </a:r>
            <a:r>
              <a:rPr lang="el-GR" sz="2000" b="1" dirty="0"/>
              <a:t>με σύγχρονα λογισμικά και εργαλεία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Βασικές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Ψηφιακές Δεξιότητες </a:t>
            </a:r>
            <a:r>
              <a:rPr lang="el-GR" sz="2000" b="1" dirty="0"/>
              <a:t>σε λογισμικά της πλέον πρόσφατης περιόδου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Σύγχρονες ψηφιακές εφαρμογές /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Ψηφιακή υπογραφή - Ψηφιακά πιστοποιητικά - Ψηφιακή ανταπόκριση με το δημόσιο /  Τηλεργασία &amp; Τηλεδιάσκεψη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Τεχνικός προγραμματισμού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έξυπνων κτιρίων </a:t>
            </a:r>
            <a:r>
              <a:rPr lang="el-GR" sz="2000" b="1" dirty="0"/>
              <a:t>(SMART BUILDINGS)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Διαχείριση έργων &amp;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Διαδικτυακή Συνεργασία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Σύγχρονες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εκπαιδευτικές τεχνικές σε ψηφιακό περιβάλλον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Μέτρα πρόληψης και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ελέγχου λοιμώξεων </a:t>
            </a:r>
            <a:r>
              <a:rPr lang="el-GR" sz="2000" b="1" dirty="0"/>
              <a:t>που σχετίζονται με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χώρους παροχής φροντίδας υγείας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l-GR" sz="2000" b="1" dirty="0"/>
              <a:t>Χρήση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τεχνικών και εργαλείων προώθησης </a:t>
            </a:r>
            <a:r>
              <a:rPr lang="el-GR" sz="2000" b="1" dirty="0"/>
              <a:t>μέσα από τη χρήση μέσων κοινωνικής δικτύωσης (Social </a:t>
            </a:r>
            <a:r>
              <a:rPr lang="el-GR" sz="2000" b="1" dirty="0" err="1"/>
              <a:t>Media</a:t>
            </a:r>
            <a:r>
              <a:rPr lang="el-GR" sz="2000" b="1" dirty="0"/>
              <a:t> </a:t>
            </a:r>
            <a:r>
              <a:rPr lang="el-GR" sz="2000" b="1" dirty="0" err="1"/>
              <a:t>Marketing</a:t>
            </a:r>
            <a:r>
              <a:rPr lang="el-GR" sz="2000" b="1" dirty="0"/>
              <a:t>) με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σύγχρονα εργαλεία και </a:t>
            </a:r>
            <a:r>
              <a:rPr lang="el-GR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7522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4152DAC-D3C8-4C07-9BA8-EFDD109A794A}"/>
              </a:ext>
            </a:extLst>
          </p:cNvPr>
          <p:cNvSpPr/>
          <p:nvPr/>
        </p:nvSpPr>
        <p:spPr>
          <a:xfrm>
            <a:off x="1509133" y="1117685"/>
            <a:ext cx="104074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Τρόποι Υποβολής Αιτήσεων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1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)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Υποβολή Αίτησης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από τον ίδιο τον δικαιούχο</a:t>
            </a:r>
            <a:endParaRPr kumimoji="0" lang="el-G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lvl="0" algn="just"/>
            <a:r>
              <a:rPr lang="el-GR" sz="2000" b="1" dirty="0">
                <a:solidFill>
                  <a:prstClr val="black"/>
                </a:solidFill>
              </a:rPr>
              <a:t>Ο δικαιούχος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υποβάλει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ίδιος </a:t>
            </a:r>
            <a:r>
              <a:rPr lang="el-GR" sz="2000" b="1" dirty="0"/>
              <a:t>Αίτηση </a:t>
            </a:r>
            <a:r>
              <a:rPr lang="el-GR" sz="2000" b="1" dirty="0">
                <a:solidFill>
                  <a:prstClr val="black"/>
                </a:solidFill>
              </a:rPr>
              <a:t>στο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Π.Σ. Εργάνη </a:t>
            </a:r>
            <a:r>
              <a:rPr lang="el-GR" sz="2000" b="1" dirty="0">
                <a:solidFill>
                  <a:prstClr val="black"/>
                </a:solidFill>
              </a:rPr>
              <a:t>στην ιστοσελίδα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https://elearning.yeka.gr</a:t>
            </a:r>
            <a:r>
              <a:rPr lang="el-GR" sz="2000" b="1" dirty="0">
                <a:solidFill>
                  <a:prstClr val="black"/>
                </a:solidFill>
              </a:rPr>
              <a:t>, κάνοντας χρήση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προσωπικών του κωδικών </a:t>
            </a:r>
            <a:r>
              <a:rPr lang="el-G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taxisnet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el-G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l-GR" sz="2000" b="1" dirty="0"/>
              <a:t>Με την Αίτηση δηλώνει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IBAN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τράπεζα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 επικοινωνίας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και το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αντικείμενο κατάρτισης </a:t>
            </a:r>
            <a:r>
              <a:rPr lang="el-GR" sz="2000" b="1" dirty="0"/>
              <a:t>που επιθυμεί και του αποδίδεται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αποδεικτικό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στο οποίο αναγράφεται ο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«Κωδικός Αριθμός Υποβολής Αίτησης Συμμετοχής» (Κ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/>
              <a:t>τον οποίο θα πρέπει να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αποστείλει με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πάροχο κατάρτισης </a:t>
            </a:r>
            <a:r>
              <a:rPr lang="el-GR" sz="2000" b="1" dirty="0"/>
              <a:t>της επιλογής του, προκειμένου αυτός με τη σειρά του να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ενεργοποιήσει την επιταγή κατάρτισης του δικαιούχου </a:t>
            </a:r>
            <a:r>
              <a:rPr lang="el-GR" sz="2000" b="1" dirty="0"/>
              <a:t>και να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αποστείλει στον δικαιούχο προσωπικούς κωδικούς πρόσβασης στην πλατφόρμα τηλεκατάρτισης</a:t>
            </a:r>
            <a:r>
              <a:rPr lang="el-GR" sz="2000" b="1" dirty="0"/>
              <a:t>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186A986-43EB-4B70-BF30-7AA17AFE816F}"/>
              </a:ext>
            </a:extLst>
          </p:cNvPr>
          <p:cNvSpPr/>
          <p:nvPr/>
        </p:nvSpPr>
        <p:spPr>
          <a:xfrm>
            <a:off x="2557670" y="5914000"/>
            <a:ext cx="9358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u="sng" dirty="0">
                <a:solidFill>
                  <a:prstClr val="black"/>
                </a:solidFill>
              </a:rPr>
              <a:t>Η προθεσμία υποβολής αρχίζει την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Πέμπτη 9 Απριλίου 2020 </a:t>
            </a:r>
            <a:r>
              <a:rPr lang="el-GR" sz="2000" b="1" u="sng" dirty="0">
                <a:solidFill>
                  <a:prstClr val="black"/>
                </a:solidFill>
              </a:rPr>
              <a:t>και λήγει την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Πέμπτη 16 Απριλίου και ώρα 23:59</a:t>
            </a: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04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E819A9AC-0306-4A2A-8398-A6DE1773B89F}"/>
              </a:ext>
            </a:extLst>
          </p:cNvPr>
          <p:cNvSpPr txBox="1">
            <a:spLocks/>
          </p:cNvSpPr>
          <p:nvPr/>
        </p:nvSpPr>
        <p:spPr>
          <a:xfrm>
            <a:off x="1509133" y="112340"/>
            <a:ext cx="4586867" cy="103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Voucher</a:t>
            </a:r>
            <a:r>
              <a:rPr kumimoji="0" lang="el-G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600€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Για «Τηλεκατάρτιση» </a:t>
            </a:r>
            <a:endParaRPr kumimoji="0" lang="el-GR" sz="32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Picture 4" descr="Live Webinar Button, Badge, icon, logo. Vector illustration ...">
            <a:extLst>
              <a:ext uri="{FF2B5EF4-FFF2-40B4-BE49-F238E27FC236}">
                <a16:creationId xmlns:a16="http://schemas.microsoft.com/office/drawing/2014/main" id="{425B9146-AD27-4D37-94B2-2179D3E9F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6189" r="17241" b="21945"/>
          <a:stretch/>
        </p:blipFill>
        <p:spPr bwMode="auto">
          <a:xfrm>
            <a:off x="109491" y="6067249"/>
            <a:ext cx="647207" cy="6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7800953-2723-4FB5-BD45-5280A1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7467824" y="208993"/>
            <a:ext cx="4448777" cy="731180"/>
            <a:chOff x="6384570" y="237876"/>
            <a:chExt cx="5402537" cy="88793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2658D36-15E3-4A66-BBF3-AE23E69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17005" y="237876"/>
              <a:ext cx="3270102" cy="872332"/>
            </a:xfrm>
            <a:prstGeom prst="rect">
              <a:avLst/>
            </a:prstGeom>
          </p:spPr>
        </p:pic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41EC8B4-00DA-4E99-A5BB-7388EC42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538" t="15316" r="17877" b="22600"/>
            <a:stretch/>
          </p:blipFill>
          <p:spPr>
            <a:xfrm>
              <a:off x="7507857" y="237876"/>
              <a:ext cx="907481" cy="872332"/>
            </a:xfrm>
            <a:prstGeom prst="rect">
              <a:avLst/>
            </a:prstGeom>
          </p:spPr>
        </p:pic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FC1F989C-9F36-4A15-B4F9-E534D6C1E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747" t="4335" r="23286" b="13769"/>
            <a:stretch/>
          </p:blipFill>
          <p:spPr>
            <a:xfrm>
              <a:off x="6384570" y="237876"/>
              <a:ext cx="1039892" cy="887934"/>
            </a:xfrm>
            <a:prstGeom prst="rect">
              <a:avLst/>
            </a:prstGeom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4152DAC-D3C8-4C07-9BA8-EFDD109A794A}"/>
              </a:ext>
            </a:extLst>
          </p:cNvPr>
          <p:cNvSpPr/>
          <p:nvPr/>
        </p:nvSpPr>
        <p:spPr>
          <a:xfrm>
            <a:off x="1509133" y="1266628"/>
            <a:ext cx="10407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Τρόποι Υποβολής Αιτήσεων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)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Υποβολή Αίτησης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από πάροχο κατάρτισης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(κατόπιν εξουσιοδότησης)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lvl="0" algn="just"/>
            <a:r>
              <a:rPr lang="el-GR" sz="2000" b="1" dirty="0">
                <a:solidFill>
                  <a:prstClr val="black"/>
                </a:solidFill>
              </a:rPr>
              <a:t>Στην περίπτωση αυτή ο δικαιούχος εκδηλώνει το ενδιαφέρον του για τη συμμετοχή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εξουσιοδοτώντας τον πάροχο κατάρτισης </a:t>
            </a:r>
            <a:r>
              <a:rPr lang="el-GR" sz="2000" b="1" dirty="0"/>
              <a:t>της επιλογής του </a:t>
            </a:r>
            <a:r>
              <a:rPr lang="el-GR" sz="2000" b="1" dirty="0">
                <a:solidFill>
                  <a:prstClr val="black"/>
                </a:solidFill>
              </a:rPr>
              <a:t>(εφόσον έχει συμπεριληφθεί στο Μητρώο </a:t>
            </a:r>
            <a:r>
              <a:rPr lang="el-GR" sz="2000" b="1" dirty="0" err="1">
                <a:solidFill>
                  <a:prstClr val="black"/>
                </a:solidFill>
              </a:rPr>
              <a:t>Παρόχων</a:t>
            </a:r>
            <a:r>
              <a:rPr lang="el-GR" sz="2000" b="1" dirty="0">
                <a:solidFill>
                  <a:prstClr val="black"/>
                </a:solidFill>
              </a:rPr>
              <a:t> της εν λόγω δράσης), </a:t>
            </a:r>
            <a:r>
              <a:rPr lang="el-GR" sz="2000" b="1" dirty="0"/>
              <a:t>προκειμένου αυτός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συμπληρώσει </a:t>
            </a:r>
            <a:r>
              <a:rPr lang="el-GR" sz="2000" b="1" dirty="0"/>
              <a:t>στο περιβάλλον του Π.Σ. Εργάνη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του </a:t>
            </a:r>
            <a:r>
              <a:rPr lang="el-G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διακαιούχου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/>
              <a:t>να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λάβει τον Κ.Α.Υ.Α.Σ. </a:t>
            </a:r>
            <a:r>
              <a:rPr lang="el-GR" sz="2000" b="1" dirty="0"/>
              <a:t>του και ακολούθως να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ενεργοποιήσει την επιταγή κατάρτισης </a:t>
            </a:r>
            <a:r>
              <a:rPr lang="el-GR" sz="2000" b="1" dirty="0"/>
              <a:t>του.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just"/>
            <a:endParaRPr lang="el-G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l-GR" sz="2000" b="1" dirty="0"/>
              <a:t>Για να γίνει αυτό ο Δικαιούχος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υποβάλει στον πάροχο της επιλογής του Αίτηση - Εξουσιοδότηση </a:t>
            </a:r>
            <a:r>
              <a:rPr lang="el-GR" sz="2000" b="1" dirty="0"/>
              <a:t>στην οποία αναφέρει τα στοιχεία που απαιτείται να συμπληρωθούν στο Π.Σ. ΕΡΓΑΝΗ.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EF8F914-8D20-45CC-8D86-DA340A7539DC}"/>
              </a:ext>
            </a:extLst>
          </p:cNvPr>
          <p:cNvSpPr/>
          <p:nvPr/>
        </p:nvSpPr>
        <p:spPr>
          <a:xfrm>
            <a:off x="2296807" y="5696519"/>
            <a:ext cx="9619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u="sng" dirty="0">
                <a:solidFill>
                  <a:prstClr val="black"/>
                </a:solidFill>
              </a:rPr>
              <a:t>Η προθεσμία υποβολής αρχίζει την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Πέμπτη 9 Απριλίου 2020 </a:t>
            </a:r>
            <a:r>
              <a:rPr lang="el-GR" sz="2000" b="1" u="sng" dirty="0">
                <a:solidFill>
                  <a:prstClr val="black"/>
                </a:solidFill>
              </a:rPr>
              <a:t>και λήγει την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Δευτέρα 20 Απριλίου και ώρα 15:00</a:t>
            </a: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676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άλλαξη">
  <a:themeElements>
    <a:clrScheme name="Παράλλαξη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Παράλλαξη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αράλλαξη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TM03457496[[fn=Παράλλαξη]]</Template>
  <TotalTime>2800</TotalTime>
  <Words>2261</Words>
  <Application>Microsoft Office PowerPoint</Application>
  <PresentationFormat>Ευρεία οθόνη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Παράλλαξη</vt:lpstr>
      <vt:lpstr>Τι υποστήριξη δικαιούσαι ως αυτοαπασχολούμενη  ή επιχειρηματίας την περίοδο του κορωνοϊού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TRIOPETRA PROJECT AQUISITION</dc:title>
  <dc:creator>Christoforos Argyropoulos</dc:creator>
  <cp:lastModifiedBy>Konstantinos Christopoulos</cp:lastModifiedBy>
  <cp:revision>217</cp:revision>
  <cp:lastPrinted>2017-10-03T11:03:08Z</cp:lastPrinted>
  <dcterms:created xsi:type="dcterms:W3CDTF">2017-10-03T08:31:46Z</dcterms:created>
  <dcterms:modified xsi:type="dcterms:W3CDTF">2020-04-14T08:57:18Z</dcterms:modified>
</cp:coreProperties>
</file>